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0" r:id="rId5"/>
    <p:sldId id="305" r:id="rId6"/>
    <p:sldId id="304" r:id="rId7"/>
    <p:sldId id="306" r:id="rId8"/>
    <p:sldId id="308" r:id="rId9"/>
    <p:sldId id="312" r:id="rId10"/>
    <p:sldId id="307" r:id="rId11"/>
    <p:sldId id="313" r:id="rId12"/>
    <p:sldId id="309" r:id="rId13"/>
    <p:sldId id="301" r:id="rId14"/>
    <p:sldId id="298" r:id="rId15"/>
    <p:sldId id="310" r:id="rId16"/>
    <p:sldId id="293" r:id="rId17"/>
    <p:sldId id="277" r:id="rId18"/>
    <p:sldId id="300" r:id="rId19"/>
  </p:sldIdLst>
  <p:sldSz cx="12192000" cy="6858000"/>
  <p:notesSz cx="6858000" cy="9144000"/>
  <p:custDataLst>
    <p:tags r:id="rId20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2" autoAdjust="0"/>
    <p:restoredTop sz="94660"/>
  </p:normalViewPr>
  <p:slideViewPr>
    <p:cSldViewPr>
      <p:cViewPr varScale="1">
        <p:scale>
          <a:sx n="162" d="100"/>
          <a:sy n="162" d="100"/>
        </p:scale>
        <p:origin x="31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E47127-F7AE-4FED-BBF5-AADBA7076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844824"/>
            <a:ext cx="103632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573016"/>
            <a:ext cx="8534400" cy="105496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4F8E9-9DB3-43FE-8B78-E67E29678FCD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DA8A6-4FA4-48B5-8DFC-CC298C1D61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5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AAD9D-3739-44A1-83C6-E6EE9B89F10F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1DCB3-0AF6-4636-8C57-BA507A5E04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47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26A10-0567-429D-A868-D21FA5EB20B7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34C9D-A1BF-464C-B06D-97927D1F63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4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640960" cy="99412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9D4AE-D06C-4354-BCB6-CF999186A36A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C09FD-CEBA-4197-8B74-7D5D25F68B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38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9BAF4-2BB6-4D45-BA40-6A1D3B54C77D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8B9FA-2DB6-4FD6-A2CD-A3B2CD108C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0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22762-551E-463B-B5F7-E7A278407311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B2E81-1581-4B84-A62B-460F379E76A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75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6EE90-A50E-494A-A69E-9E8E72511550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09D24-029A-4825-A37E-9F82A1E36B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76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5EFCB-7D4D-42C2-BBA9-672A3EEBE246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BDCB9-3A57-4712-B9CB-D3AD58D7AE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7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4997D-2DB4-4985-9317-B84098A67573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88BD7-B189-4C93-8D9B-FF6A86D77D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69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B0054-C0BA-488C-9FE9-29FFF60EFB22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42D41-7B3E-4859-920A-63E3868FDC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4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A44E4-A791-484C-B6B2-DD22546BD6E5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4B7F-6B70-457D-9BF1-61C8DDD8E28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55453-2039-43CD-B2F0-2B84EF3E9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7"/>
          <a:stretch/>
        </p:blipFill>
        <p:spPr>
          <a:xfrm>
            <a:off x="0" y="1558908"/>
            <a:ext cx="12192000" cy="49393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8B43CF5-A152-430A-A721-E8C193107671}" type="datetimeFigureOut">
              <a:rPr lang="ru-RU"/>
              <a:pPr>
                <a:defRPr/>
              </a:pPr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F665940-2452-4F9C-B13F-79D73A5EB3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A564B9-D6D7-4EDB-B92B-10572B580619}"/>
              </a:ext>
            </a:extLst>
          </p:cNvPr>
          <p:cNvSpPr/>
          <p:nvPr userDrawn="1"/>
        </p:nvSpPr>
        <p:spPr>
          <a:xfrm>
            <a:off x="28028" y="22390"/>
            <a:ext cx="2255573" cy="167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BEDB24-2756-46F9-A963-64EE849B5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7"/>
          <a:stretch/>
        </p:blipFill>
        <p:spPr>
          <a:xfrm>
            <a:off x="263352" y="240238"/>
            <a:ext cx="1008112" cy="9403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F16AF86-7C0F-404F-A99F-6B49C48F0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628800"/>
            <a:ext cx="12192000" cy="2232248"/>
          </a:xfrm>
        </p:spPr>
        <p:txBody>
          <a:bodyPr/>
          <a:lstStyle/>
          <a:p>
            <a:pPr indent="449580" algn="ctr"/>
            <a:r>
              <a:rPr lang="ru-RU" dirty="0">
                <a:solidFill>
                  <a:srgbClr val="17375E"/>
                </a:solidFill>
              </a:rPr>
              <a:t>Разработка методики определения дефектов пиломатериалов на изображениях с использованием глубокого обучения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176D2A5-C161-464C-9E62-58CE3205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7520" y="5633864"/>
            <a:ext cx="5340816" cy="1224136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Балакишиев В.Т. 2 курс, 151266</a:t>
            </a:r>
          </a:p>
          <a:p>
            <a:pPr algn="l"/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Васендина И.С.</a:t>
            </a:r>
          </a:p>
          <a:p>
            <a:pPr algn="l"/>
            <a:r>
              <a:rPr lang="ru-RU" dirty="0"/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326718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30867-18F5-49A4-9944-2159532D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74638"/>
            <a:ext cx="8928992" cy="994122"/>
          </a:xfrm>
        </p:spPr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Обучение модели на основе </a:t>
            </a:r>
            <a:r>
              <a:rPr lang="en-US" dirty="0">
                <a:solidFill>
                  <a:srgbClr val="17375E"/>
                </a:solidFill>
                <a:latin typeface="+mn-lt"/>
              </a:rPr>
              <a:t>YOLOv8s-seg</a:t>
            </a:r>
            <a:endParaRPr lang="ru-RU" dirty="0">
              <a:solidFill>
                <a:srgbClr val="17375E"/>
              </a:solidFill>
              <a:latin typeface="+mn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AA69B7-3426-4B6C-A133-693F0B81B6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8011" y="1295726"/>
            <a:ext cx="655272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Был использован набор данных с аннотацией </a:t>
            </a:r>
            <a:r>
              <a:rPr lang="en-US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YOLO txt</a:t>
            </a:r>
            <a:endParaRPr lang="ru-RU" altLang="ru-RU" sz="1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spcBef>
                <a:spcPct val="0"/>
              </a:spcBef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Время затраченное на обучение 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4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час</a:t>
            </a: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а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+mn-lt"/>
            </a:endParaRPr>
          </a:p>
          <a:p>
            <a:pPr>
              <a:spcBef>
                <a:spcPct val="0"/>
              </a:spcBef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mAP50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при </a:t>
            </a:r>
            <a:r>
              <a:rPr kumimoji="0" lang="en-US" altLang="ru-RU" sz="1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iou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</a:t>
            </a: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равным 70%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–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на 50 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epoch ≈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0,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5 </a:t>
            </a:r>
          </a:p>
          <a:p>
            <a:pPr marL="0" indent="0">
              <a:spcBef>
                <a:spcPct val="0"/>
              </a:spcBef>
              <a:buNone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Выводы по обучению</a:t>
            </a:r>
            <a:r>
              <a:rPr lang="en-US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: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Полученная модель на архитектуре 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YOL</a:t>
            </a:r>
            <a:r>
              <a:rPr lang="en-US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Ov8seg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получилась умеренной и имеет среднюю точность </a:t>
            </a: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почти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50% данная модель может справиться с задачей объектного обнаружения. </a:t>
            </a:r>
          </a:p>
          <a:p>
            <a:pPr marL="0" indent="0">
              <a:spcBef>
                <a:spcPct val="0"/>
              </a:spcBef>
              <a:buNone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EE212E-FE13-4939-9D4F-2D20EF6AA9EE}"/>
              </a:ext>
            </a:extLst>
          </p:cNvPr>
          <p:cNvPicPr/>
          <p:nvPr/>
        </p:nvPicPr>
        <p:blipFill rotWithShape="1">
          <a:blip r:embed="rId2"/>
          <a:srcRect t="50000" r="50000"/>
          <a:stretch/>
        </p:blipFill>
        <p:spPr>
          <a:xfrm>
            <a:off x="7104112" y="1268760"/>
            <a:ext cx="441037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C7BAA-1059-453B-9D93-262B7499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Интеграция моделей в 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F284E3-371C-4763-9C22-063045109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1008"/>
            <a:ext cx="11103024" cy="4680679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F284E3-371C-4763-9C22-06304510992D}"/>
              </a:ext>
            </a:extLst>
          </p:cNvPr>
          <p:cNvSpPr>
            <a:spLocks noGrp="1"/>
          </p:cNvSpPr>
          <p:nvPr/>
        </p:nvSpPr>
        <p:spPr bwMode="auto">
          <a:xfrm>
            <a:off x="610298" y="1499687"/>
            <a:ext cx="11103024" cy="468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Была выбрана задача обнаружения (</a:t>
            </a:r>
            <a:r>
              <a:rPr lang="en-US" dirty="0"/>
              <a:t>instance segmentation)</a:t>
            </a:r>
            <a:r>
              <a:rPr lang="ru-RU" dirty="0"/>
              <a:t> дефектов пиломатериалов на изображениях</a:t>
            </a:r>
          </a:p>
          <a:p>
            <a:r>
              <a:rPr lang="ru-RU" dirty="0"/>
              <a:t>Реализован простой пользовательский интерфейс</a:t>
            </a:r>
            <a:r>
              <a:rPr lang="en-US" dirty="0"/>
              <a:t> </a:t>
            </a:r>
            <a:r>
              <a:rPr lang="ru-RU" dirty="0"/>
              <a:t>и обученные модели были интегрированы с использованием фреймворка </a:t>
            </a:r>
            <a:r>
              <a:rPr lang="en-US" dirty="0" err="1"/>
              <a:t>Streamlit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Проект был загружен на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ru-RU" dirty="0"/>
              <a:t>и размешен на </a:t>
            </a:r>
            <a:r>
              <a:rPr lang="en-US" dirty="0" err="1"/>
              <a:t>Streamlit</a:t>
            </a:r>
            <a:r>
              <a:rPr lang="en-US" dirty="0"/>
              <a:t> Community Cloud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192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EECB8B-A6C0-4120-80F0-3B7FB6F9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Демонстрация работы приложения</a:t>
            </a:r>
          </a:p>
        </p:txBody>
      </p:sp>
      <p:pic>
        <p:nvPicPr>
          <p:cNvPr id="4" name="Desktop 2024.04.24 - 12.42.00.03_Trim">
            <a:hlinkClick r:id="" action="ppaction://media"/>
            <a:extLst>
              <a:ext uri="{FF2B5EF4-FFF2-40B4-BE49-F238E27FC236}">
                <a16:creationId xmlns:a16="http://schemas.microsoft.com/office/drawing/2014/main" id="{B680ECFB-8060-444A-9D86-00646202DB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8" y="1289829"/>
            <a:ext cx="8323263" cy="4681538"/>
          </a:xfrm>
        </p:spPr>
      </p:pic>
    </p:spTree>
    <p:extLst>
      <p:ext uri="{BB962C8B-B14F-4D97-AF65-F5344CB8AC3E}">
        <p14:creationId xmlns:p14="http://schemas.microsoft.com/office/powerpoint/2010/main" val="336486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FB7A9-9837-447B-9102-9BF31D9D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Заключение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C9453B8-B571-4702-9993-734E25F0B5BC}"/>
              </a:ext>
            </a:extLst>
          </p:cNvPr>
          <p:cNvSpPr txBox="1">
            <a:spLocks/>
          </p:cNvSpPr>
          <p:nvPr/>
        </p:nvSpPr>
        <p:spPr bwMode="auto">
          <a:xfrm>
            <a:off x="551384" y="1556792"/>
            <a:ext cx="11089232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dirty="0">
                <a:ea typeface="Calibri" panose="020F0502020204030204" pitchFamily="34" charset="0"/>
              </a:rPr>
              <a:t>	В ходе выполнения данного проекта, реализовано обучение моделей на основе </a:t>
            </a:r>
            <a:r>
              <a:rPr lang="en-US" dirty="0">
                <a:ea typeface="Calibri" panose="020F0502020204030204" pitchFamily="34" charset="0"/>
              </a:rPr>
              <a:t>YOLOv8s-seg </a:t>
            </a:r>
            <a:r>
              <a:rPr lang="ru-RU" dirty="0">
                <a:ea typeface="Calibri" panose="020F0502020204030204" pitchFamily="34" charset="0"/>
              </a:rPr>
              <a:t>и </a:t>
            </a:r>
            <a:r>
              <a:rPr lang="en-US" dirty="0">
                <a:ea typeface="Calibri" panose="020F0502020204030204" pitchFamily="34" charset="0"/>
              </a:rPr>
              <a:t>YOLACT</a:t>
            </a:r>
            <a:r>
              <a:rPr lang="ru-RU" dirty="0">
                <a:ea typeface="Calibri" panose="020F0502020204030204" pitchFamily="34" charset="0"/>
              </a:rPr>
              <a:t>, с использованием собранного набора данных, а также интегрированы созданные модели в веб-приложение с использованием </a:t>
            </a:r>
            <a:r>
              <a:rPr lang="ru-RU" dirty="0" err="1">
                <a:ea typeface="Calibri" panose="020F0502020204030204" pitchFamily="34" charset="0"/>
              </a:rPr>
              <a:t>фрейворка</a:t>
            </a:r>
            <a:r>
              <a:rPr lang="ru-RU" dirty="0">
                <a:ea typeface="Calibri" panose="020F0502020204030204" pitchFamily="34" charset="0"/>
              </a:rPr>
              <a:t> «</a:t>
            </a:r>
            <a:r>
              <a:rPr lang="en-US" dirty="0" err="1">
                <a:ea typeface="Calibri" panose="020F0502020204030204" pitchFamily="34" charset="0"/>
              </a:rPr>
              <a:t>Streamlit</a:t>
            </a:r>
            <a:r>
              <a:rPr lang="ru-RU" dirty="0">
                <a:ea typeface="Calibri" panose="020F0502020204030204" pitchFamily="34" charset="0"/>
              </a:rPr>
              <a:t>». </a:t>
            </a:r>
          </a:p>
          <a:p>
            <a:pPr marL="0" indent="0" algn="just">
              <a:buNone/>
            </a:pPr>
            <a:r>
              <a:rPr lang="ru-RU" dirty="0">
                <a:ea typeface="Calibri" panose="020F0502020204030204" pitchFamily="34" charset="0"/>
              </a:rPr>
              <a:t>	Данная модель решают частично поставленную задачу по обнаружению дефектов пиломатериалов на изображениях с точностью до 50%.</a:t>
            </a:r>
            <a:endParaRPr lang="ru-RU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>
                <a:ea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9194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EB2CFFF3-D952-40CB-A694-706C7038A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52937"/>
            <a:ext cx="10959008" cy="864096"/>
          </a:xfrm>
        </p:spPr>
        <p:txBody>
          <a:bodyPr/>
          <a:lstStyle/>
          <a:p>
            <a:pPr marL="0" indent="0" algn="ctr">
              <a:buNone/>
            </a:pPr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00534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70793-CD17-4967-A06E-46286033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Итоговая структура проекта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B80552-EA62-487A-8411-9AFF38FA0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601" y="1613380"/>
            <a:ext cx="6258798" cy="4496427"/>
          </a:xfrm>
        </p:spPr>
      </p:pic>
    </p:spTree>
    <p:extLst>
      <p:ext uri="{BB962C8B-B14F-4D97-AF65-F5344CB8AC3E}">
        <p14:creationId xmlns:p14="http://schemas.microsoft.com/office/powerpoint/2010/main" val="426647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8A8F2-D114-4D67-BB0F-B49202E3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Цель и задачи проекта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93FB8C96-0049-45F1-803A-8336AA55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1008"/>
            <a:ext cx="10972800" cy="4680679"/>
          </a:xfrm>
        </p:spPr>
        <p:txBody>
          <a:bodyPr/>
          <a:lstStyle/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3EB8D28-71BA-4390-825C-8BE6CFF85011}"/>
              </a:ext>
            </a:extLst>
          </p:cNvPr>
          <p:cNvSpPr>
            <a:spLocks noGrp="1"/>
          </p:cNvSpPr>
          <p:nvPr/>
        </p:nvSpPr>
        <p:spPr bwMode="auto">
          <a:xfrm>
            <a:off x="617058" y="1521008"/>
            <a:ext cx="11383597" cy="468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Цель - выявления дефектов на пиломатериалах с демонстрацией точности обнаружения дефектов.</a:t>
            </a:r>
          </a:p>
          <a:p>
            <a:endParaRPr lang="ru-RU" dirty="0"/>
          </a:p>
          <a:p>
            <a:r>
              <a:rPr lang="ru-RU" dirty="0"/>
              <a:t>Задачи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sz="2400" dirty="0"/>
              <a:t>Исследование подходов к решению задачи выявления дефектов</a:t>
            </a:r>
          </a:p>
          <a:p>
            <a:pPr lvl="1"/>
            <a:r>
              <a:rPr lang="ru-RU" sz="2400" dirty="0"/>
              <a:t>Обосновать создания набора данных для задачи выявление дефектов</a:t>
            </a:r>
          </a:p>
          <a:p>
            <a:pPr lvl="1"/>
            <a:r>
              <a:rPr lang="ru-RU" sz="2400" dirty="0"/>
              <a:t>Сбор, разметка и подготовка данных к обучению</a:t>
            </a:r>
          </a:p>
          <a:p>
            <a:pPr lvl="1"/>
            <a:r>
              <a:rPr lang="ru-RU" sz="2400" dirty="0"/>
              <a:t>Провести обучение на </a:t>
            </a:r>
            <a:r>
              <a:rPr lang="en-US" sz="2400" dirty="0"/>
              <a:t>YOLOv8s-seg </a:t>
            </a:r>
            <a:r>
              <a:rPr lang="ru-RU" sz="2400" dirty="0"/>
              <a:t>и </a:t>
            </a:r>
            <a:r>
              <a:rPr lang="en-US" sz="2400" dirty="0"/>
              <a:t>YOLACT</a:t>
            </a:r>
          </a:p>
          <a:p>
            <a:pPr lvl="1"/>
            <a:r>
              <a:rPr lang="ru-RU" sz="2400" dirty="0"/>
              <a:t>Апробация модели в разработанном приложении</a:t>
            </a:r>
            <a:endParaRPr lang="en-US" sz="2400" dirty="0"/>
          </a:p>
          <a:p>
            <a:pPr marL="0" indent="0">
              <a:buNone/>
            </a:pPr>
            <a:r>
              <a:rPr lang="ru-RU" dirty="0"/>
              <a:t>  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590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8A8F2-D114-4D67-BB0F-B49202E3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Актуальность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F948033-2993-4768-9A94-F709BBCC6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38815"/>
            <a:ext cx="1124704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Высокая актуальность в промышленном производстве. </a:t>
            </a:r>
          </a:p>
          <a:p>
            <a:pPr algn="just">
              <a:spcBef>
                <a:spcPct val="0"/>
              </a:spcBef>
            </a:pPr>
            <a:r>
              <a:rPr lang="ru-RU" alt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Автоматизированное выявление дефектов.</a:t>
            </a: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Сокращение времени и повышение точности.</a:t>
            </a: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Минимизация потерь и улучшение качества.</a:t>
            </a:r>
          </a:p>
        </p:txBody>
      </p:sp>
    </p:spTree>
    <p:extLst>
      <p:ext uri="{BB962C8B-B14F-4D97-AF65-F5344CB8AC3E}">
        <p14:creationId xmlns:p14="http://schemas.microsoft.com/office/powerpoint/2010/main" val="245474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8A8F2-D114-4D67-BB0F-B49202E3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Критерии создания набора данных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F948033-2993-4768-9A94-F709BBCC6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08" y="1628800"/>
            <a:ext cx="1017833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Репрезентативность</a:t>
            </a: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Качество разметки</a:t>
            </a:r>
            <a:endParaRPr lang="ru-RU" alt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Размер набора данных</a:t>
            </a:r>
            <a:endParaRPr lang="ru-RU" alt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Практическая значимость</a:t>
            </a:r>
            <a:endParaRPr lang="ru-RU" altLang="ru-RU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74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8A8F2-D114-4D67-BB0F-B49202E3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112263"/>
            <a:ext cx="8712968" cy="1498178"/>
          </a:xfrm>
        </p:spPr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Критерии создания набора данных</a:t>
            </a:r>
            <a:br>
              <a:rPr lang="ru-RU" dirty="0">
                <a:solidFill>
                  <a:srgbClr val="17375E"/>
                </a:solidFill>
                <a:latin typeface="+mn-lt"/>
              </a:rPr>
            </a:br>
            <a:r>
              <a:rPr lang="ru-RU" dirty="0">
                <a:solidFill>
                  <a:srgbClr val="17375E"/>
                </a:solidFill>
                <a:latin typeface="+mn-lt"/>
              </a:rPr>
              <a:t>(классы дефектов)</a:t>
            </a:r>
            <a:endParaRPr lang="ru-RU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E85B1D-85D5-420B-B5AB-CBC8DF6F0A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3432" y="3059668"/>
            <a:ext cx="22322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Дефект грязь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F3FB91-2CEF-4ABF-B061-85B91BE201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3432" y="1555881"/>
            <a:ext cx="2232298" cy="14981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6F8778-9B29-48AC-98DD-9873CC80F3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91794" y="1555881"/>
            <a:ext cx="1872208" cy="1801111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35B7D6CE-0F56-4291-973D-0ED4D20B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794" y="3356992"/>
            <a:ext cx="18722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Дефект вырыв</a:t>
            </a:r>
            <a:endParaRPr lang="ru-RU" altLang="ru-RU" sz="18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8BD07C3-0B6A-47A0-BF79-60A631B98366}"/>
              </a:ext>
            </a:extLst>
          </p:cNvPr>
          <p:cNvPicPr/>
          <p:nvPr/>
        </p:nvPicPr>
        <p:blipFill rotWithShape="1">
          <a:blip r:embed="rId4"/>
          <a:srcRect l="22970" t="26843" r="22732"/>
          <a:stretch/>
        </p:blipFill>
        <p:spPr>
          <a:xfrm>
            <a:off x="6240066" y="1586859"/>
            <a:ext cx="1872208" cy="1498178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53A561F0-A6AD-4240-BDDF-C56921F66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066" y="3054060"/>
            <a:ext cx="18722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Дефект канал смолы</a:t>
            </a:r>
            <a:endParaRPr lang="ru-RU" altLang="ru-RU" sz="18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6127794-2387-4268-A0A6-D4EAACABE87E}"/>
              </a:ext>
            </a:extLst>
          </p:cNvPr>
          <p:cNvPicPr/>
          <p:nvPr/>
        </p:nvPicPr>
        <p:blipFill rotWithShape="1">
          <a:blip r:embed="rId5"/>
          <a:srcRect l="40303"/>
          <a:stretch/>
        </p:blipFill>
        <p:spPr>
          <a:xfrm>
            <a:off x="650442" y="3863541"/>
            <a:ext cx="3546276" cy="1710690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B09B1EE1-C413-44F4-A98D-599D18701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442" y="5574231"/>
            <a:ext cx="18722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Дефект обзол</a:t>
            </a:r>
            <a:endParaRPr lang="ru-RU" altLang="ru-RU" sz="18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4E38FC-AAB5-495B-B849-1674491216B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688338" y="1555880"/>
            <a:ext cx="2265560" cy="1801111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C8CD2EC3-83EE-4BE5-A72D-50FFD19DA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338" y="3356991"/>
            <a:ext cx="22655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Дефект трещина</a:t>
            </a:r>
            <a:endParaRPr lang="ru-RU" altLang="ru-RU" sz="180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F747BA-33BC-4E3C-859D-6336084622E2}"/>
              </a:ext>
            </a:extLst>
          </p:cNvPr>
          <p:cNvPicPr/>
          <p:nvPr/>
        </p:nvPicPr>
        <p:blipFill rotWithShape="1">
          <a:blip r:embed="rId7"/>
          <a:srcRect r="22073"/>
          <a:stretch/>
        </p:blipFill>
        <p:spPr>
          <a:xfrm>
            <a:off x="7995284" y="3863541"/>
            <a:ext cx="3168352" cy="1710690"/>
          </a:xfrm>
          <a:prstGeom prst="rect">
            <a:avLst/>
          </a:prstGeom>
        </p:spPr>
      </p:pic>
      <p:sp>
        <p:nvSpPr>
          <p:cNvPr id="24" name="Rectangle 2">
            <a:extLst>
              <a:ext uri="{FF2B5EF4-FFF2-40B4-BE49-F238E27FC236}">
                <a16:creationId xmlns:a16="http://schemas.microsoft.com/office/drawing/2014/main" id="{91374E2C-E123-4A41-9BD4-65F83646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284" y="5574231"/>
            <a:ext cx="33843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Дефект внутренний сучок</a:t>
            </a:r>
            <a:endParaRPr lang="ru-RU" altLang="ru-RU" sz="18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2925C22-F770-4A75-937F-7FB6E16917F8}"/>
              </a:ext>
            </a:extLst>
          </p:cNvPr>
          <p:cNvPicPr/>
          <p:nvPr/>
        </p:nvPicPr>
        <p:blipFill rotWithShape="1">
          <a:blip r:embed="rId8"/>
          <a:srcRect r="57272"/>
          <a:stretch/>
        </p:blipFill>
        <p:spPr>
          <a:xfrm>
            <a:off x="4826893" y="3870751"/>
            <a:ext cx="2538215" cy="821055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F43A3834-4C64-427B-8DCE-D32ED856B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93" y="4682345"/>
            <a:ext cx="26372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Дефект внешние сучки</a:t>
            </a: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402399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8A8F2-D114-4D67-BB0F-B49202E3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112263"/>
            <a:ext cx="8712968" cy="1498178"/>
          </a:xfrm>
        </p:spPr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Критерии создания набора данных</a:t>
            </a:r>
            <a:br>
              <a:rPr lang="ru-RU" dirty="0">
                <a:solidFill>
                  <a:srgbClr val="17375E"/>
                </a:solidFill>
                <a:latin typeface="+mn-lt"/>
              </a:rPr>
            </a:br>
            <a:r>
              <a:rPr lang="ru-RU" dirty="0">
                <a:solidFill>
                  <a:srgbClr val="17375E"/>
                </a:solidFill>
                <a:latin typeface="+mn-lt"/>
              </a:rPr>
              <a:t>(размеченные классы дефектов)</a:t>
            </a:r>
            <a:endParaRPr lang="ru-RU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E85B1D-85D5-420B-B5AB-CBC8DF6F0A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3432" y="2797406"/>
            <a:ext cx="446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Пример разметки дефекта канал смолы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6B72A4-1C82-4236-BB26-25EDE735E8BB}"/>
              </a:ext>
            </a:extLst>
          </p:cNvPr>
          <p:cNvPicPr/>
          <p:nvPr/>
        </p:nvPicPr>
        <p:blipFill rotWithShape="1">
          <a:blip r:embed="rId2"/>
          <a:srcRect l="18265" t="36431" r="12801" b="14674"/>
          <a:stretch/>
        </p:blipFill>
        <p:spPr bwMode="auto">
          <a:xfrm>
            <a:off x="983432" y="1555882"/>
            <a:ext cx="2076986" cy="1225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62037C-DC77-4240-AAA8-B13485309A5B}"/>
              </a:ext>
            </a:extLst>
          </p:cNvPr>
          <p:cNvPicPr/>
          <p:nvPr/>
        </p:nvPicPr>
        <p:blipFill rotWithShape="1">
          <a:blip r:embed="rId3"/>
          <a:srcRect r="57273"/>
          <a:stretch/>
        </p:blipFill>
        <p:spPr>
          <a:xfrm>
            <a:off x="983432" y="3229935"/>
            <a:ext cx="2538165" cy="92265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223CFE49-A795-4E5C-B526-C0C8636EF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169037"/>
            <a:ext cx="47525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Пример разметки дефекта внешние сучки</a:t>
            </a:r>
            <a:endParaRPr lang="ru-RU" altLang="ru-RU" sz="18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FDB812D-E923-4C3F-A692-1F35BB1635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555882"/>
            <a:ext cx="3114228" cy="225818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F32E81-A824-49F6-A672-701BDD2D455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83432" y="4554816"/>
            <a:ext cx="1909301" cy="1216589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C1C6F36E-B50A-48B9-8BE6-C4525F633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5787852"/>
            <a:ext cx="47525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Пример разметки дефекта грязь(синева)</a:t>
            </a:r>
            <a:endParaRPr lang="ru-RU" altLang="ru-RU" sz="1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7D3CB12-9FAA-48F2-AF80-CE15AFDC8A0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67400" y="4328318"/>
            <a:ext cx="1350267" cy="1459534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D668EA7B-D845-4C20-BA58-3807BCC92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70" y="5791503"/>
            <a:ext cx="47525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Пример разметки дефекта вырыв</a:t>
            </a:r>
            <a:endParaRPr lang="ru-RU" altLang="ru-RU" sz="18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9A7A5E9-EDA2-4A9C-8DBA-8642DC928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783258"/>
            <a:ext cx="47525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Пример разметки дефекта трещина</a:t>
            </a: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62096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8A8F2-D114-4D67-BB0F-B49202E3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Описание набора данных</a:t>
            </a:r>
          </a:p>
        </p:txBody>
      </p:sp>
      <p:graphicFrame>
        <p:nvGraphicFramePr>
          <p:cNvPr id="3" name="Таблица 5">
            <a:extLst>
              <a:ext uri="{FF2B5EF4-FFF2-40B4-BE49-F238E27FC236}">
                <a16:creationId xmlns:a16="http://schemas.microsoft.com/office/drawing/2014/main" id="{AD3431C1-CD05-4D46-898E-16B332D08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270860"/>
              </p:ext>
            </p:extLst>
          </p:nvPr>
        </p:nvGraphicFramePr>
        <p:xfrm>
          <a:off x="1253462" y="1484784"/>
          <a:ext cx="9685076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2771">
                  <a:extLst>
                    <a:ext uri="{9D8B030D-6E8A-4147-A177-3AD203B41FA5}">
                      <a16:colId xmlns:a16="http://schemas.microsoft.com/office/drawing/2014/main" val="2931052659"/>
                    </a:ext>
                  </a:extLst>
                </a:gridCol>
                <a:gridCol w="5772305">
                  <a:extLst>
                    <a:ext uri="{9D8B030D-6E8A-4147-A177-3AD203B41FA5}">
                      <a16:colId xmlns:a16="http://schemas.microsoft.com/office/drawing/2014/main" val="93687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Автор набора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Автоматика вектор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2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Объем набора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5142 изображений (не размеченных)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0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Вес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1.26 </a:t>
                      </a:r>
                      <a:r>
                        <a:rPr lang="en-US" sz="2400" dirty="0"/>
                        <a:t>Gb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3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Формат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jpeg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36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Размерность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1936</a:t>
                      </a:r>
                      <a:r>
                        <a:rPr lang="en-US" sz="2400" dirty="0"/>
                        <a:t>x640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0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43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8A8F2-D114-4D67-BB0F-B49202E3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274638"/>
            <a:ext cx="9001000" cy="994122"/>
          </a:xfrm>
        </p:spPr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Изменения проводимые на набора данных</a:t>
            </a:r>
          </a:p>
        </p:txBody>
      </p:sp>
      <p:graphicFrame>
        <p:nvGraphicFramePr>
          <p:cNvPr id="3" name="Таблица 5">
            <a:extLst>
              <a:ext uri="{FF2B5EF4-FFF2-40B4-BE49-F238E27FC236}">
                <a16:creationId xmlns:a16="http://schemas.microsoft.com/office/drawing/2014/main" id="{AD3431C1-CD05-4D46-898E-16B332D08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06374"/>
              </p:ext>
            </p:extLst>
          </p:nvPr>
        </p:nvGraphicFramePr>
        <p:xfrm>
          <a:off x="1127448" y="1554480"/>
          <a:ext cx="10009112" cy="448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3645">
                  <a:extLst>
                    <a:ext uri="{9D8B030D-6E8A-4147-A177-3AD203B41FA5}">
                      <a16:colId xmlns:a16="http://schemas.microsoft.com/office/drawing/2014/main" val="2931052659"/>
                    </a:ext>
                  </a:extLst>
                </a:gridCol>
                <a:gridCol w="6005467">
                  <a:extLst>
                    <a:ext uri="{9D8B030D-6E8A-4147-A177-3AD203B41FA5}">
                      <a16:colId xmlns:a16="http://schemas.microsoft.com/office/drawing/2014/main" val="93687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Предварительная обработка (</a:t>
                      </a:r>
                      <a:r>
                        <a:rPr lang="en-US" sz="2400" dirty="0"/>
                        <a:t>preprocessing)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Resize </a:t>
                      </a:r>
                      <a:r>
                        <a:rPr lang="ru-RU" sz="2400" dirty="0"/>
                        <a:t>до 640</a:t>
                      </a:r>
                      <a:r>
                        <a:rPr lang="en-US" sz="2400" dirty="0"/>
                        <a:t>x640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2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Увеличение (</a:t>
                      </a:r>
                      <a:r>
                        <a:rPr lang="en-US" sz="2400" dirty="0"/>
                        <a:t>augmentation) </a:t>
                      </a:r>
                      <a:r>
                        <a:rPr lang="ru-RU" sz="2400" dirty="0"/>
                        <a:t>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Noise</a:t>
                      </a:r>
                      <a:r>
                        <a:rPr lang="ru-RU" sz="2400" dirty="0"/>
                        <a:t> (добавление шума)</a:t>
                      </a:r>
                      <a:r>
                        <a:rPr lang="en-US" sz="2400" dirty="0"/>
                        <a:t> 0.1% </a:t>
                      </a:r>
                      <a:r>
                        <a:rPr lang="ru-RU" sz="2400" dirty="0"/>
                        <a:t>на пиксель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0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Новый объем набора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12340 изображений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3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Разделение данных на тренировочную</a:t>
                      </a:r>
                      <a:r>
                        <a:rPr lang="en-US" sz="2400" dirty="0"/>
                        <a:t>, </a:t>
                      </a:r>
                      <a:r>
                        <a:rPr lang="ru-RU" sz="2400" dirty="0" err="1"/>
                        <a:t>валидационную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 тестовую выборки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Соотношение </a:t>
                      </a:r>
                      <a:r>
                        <a:rPr lang="en-US" sz="2400" dirty="0"/>
                        <a:t>87%,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8% </a:t>
                      </a:r>
                      <a:r>
                        <a:rPr lang="ru-RU" sz="2400" dirty="0"/>
                        <a:t>и </a:t>
                      </a:r>
                      <a:r>
                        <a:rPr lang="en-US" sz="2400" dirty="0"/>
                        <a:t>4%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36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Export </a:t>
                      </a:r>
                      <a:r>
                        <a:rPr lang="ru-RU" sz="2400" dirty="0"/>
                        <a:t>аннотаций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Формат </a:t>
                      </a:r>
                      <a:r>
                        <a:rPr lang="en-US" sz="2400" dirty="0"/>
                        <a:t>YOLO txt </a:t>
                      </a:r>
                      <a:r>
                        <a:rPr lang="ru-RU" sz="2400" dirty="0"/>
                        <a:t>и </a:t>
                      </a:r>
                      <a:r>
                        <a:rPr lang="en-US" sz="2400" dirty="0"/>
                        <a:t>COCO json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0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20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30867-18F5-49A4-9944-2159532D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7375E"/>
                </a:solidFill>
                <a:latin typeface="+mn-lt"/>
              </a:rPr>
              <a:t>Обучение модели на основе </a:t>
            </a:r>
            <a:r>
              <a:rPr lang="en-US" dirty="0">
                <a:solidFill>
                  <a:srgbClr val="17375E"/>
                </a:solidFill>
                <a:latin typeface="+mn-lt"/>
              </a:rPr>
              <a:t>YOLACT</a:t>
            </a:r>
            <a:endParaRPr lang="ru-RU" dirty="0">
              <a:solidFill>
                <a:srgbClr val="17375E"/>
              </a:solidFill>
              <a:latin typeface="+mn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AA69B7-3426-4B6C-A133-693F0B81B6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384" y="1268760"/>
            <a:ext cx="669674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Был использован набор данных с аннотацией </a:t>
            </a:r>
            <a:r>
              <a:rPr lang="en-US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COCO json</a:t>
            </a:r>
          </a:p>
          <a:p>
            <a:pPr>
              <a:spcBef>
                <a:spcPct val="0"/>
              </a:spcBef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Использовался </a:t>
            </a:r>
            <a:r>
              <a:rPr lang="en-US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backbone resnet50</a:t>
            </a:r>
            <a:endParaRPr lang="ru-RU" altLang="ru-RU" sz="1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spcBef>
                <a:spcPct val="0"/>
              </a:spcBef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Время затраченное на обучение 9 часов</a:t>
            </a:r>
          </a:p>
          <a:p>
            <a:pPr>
              <a:spcBef>
                <a:spcPct val="0"/>
              </a:spcBef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mAP50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при </a:t>
            </a:r>
            <a:r>
              <a:rPr kumimoji="0" lang="en-US" altLang="ru-RU" sz="1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iou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</a:t>
            </a: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равным 50%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–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на 78 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epoch ≈ 0,35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Выводы по обучению</a:t>
            </a:r>
            <a:r>
              <a:rPr lang="en-US" altLang="ru-RU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: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Полученная модель на архитектуре 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YOLACT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получилась умеренной и имеет среднюю точность в 35% данная модель не справится с задачей объектного обнаружения. </a:t>
            </a:r>
          </a:p>
          <a:p>
            <a:pPr>
              <a:spcBef>
                <a:spcPct val="0"/>
              </a:spcBef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+mn-lt"/>
            </a:endParaRPr>
          </a:p>
          <a:p>
            <a:pPr>
              <a:spcBef>
                <a:spcPct val="0"/>
              </a:spcBef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0C5FF2-B557-4CF3-A4E7-CE36745E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19" y="1268760"/>
            <a:ext cx="2809525" cy="42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34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b3776b17b3e1ff32066cba490c7cf1ad4b221"/>
</p:tagLst>
</file>

<file path=ppt/theme/theme1.xml><?xml version="1.0" encoding="utf-8"?>
<a:theme xmlns:a="http://schemas.openxmlformats.org/drawingml/2006/main" name="narfu_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3252c4-c059-4390-9d38-829ed100cec8">
      <Terms xmlns="http://schemas.microsoft.com/office/infopath/2007/PartnerControls"/>
    </lcf76f155ced4ddcb4097134ff3c332f>
    <ReferenceId xmlns="813252c4-c059-4390-9d38-829ed100cec8" xsi:nil="true"/>
    <TaxCatchAll xmlns="209c652e-705b-4065-99a3-5f1842a8f21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CCA28E1DA044F4493EED4376054CEFC" ma:contentTypeVersion="10" ma:contentTypeDescription="Создание документа." ma:contentTypeScope="" ma:versionID="6fea986b75ea74cf8adce14c97088ede">
  <xsd:schema xmlns:xsd="http://www.w3.org/2001/XMLSchema" xmlns:xs="http://www.w3.org/2001/XMLSchema" xmlns:p="http://schemas.microsoft.com/office/2006/metadata/properties" xmlns:ns2="813252c4-c059-4390-9d38-829ed100cec8" xmlns:ns3="209c652e-705b-4065-99a3-5f1842a8f21e" targetNamespace="http://schemas.microsoft.com/office/2006/metadata/properties" ma:root="true" ma:fieldsID="e1bcbcdbee00c11ddbd6aeb04efa8833" ns2:_="" ns3:_="">
    <xsd:import namespace="813252c4-c059-4390-9d38-829ed100cec8"/>
    <xsd:import namespace="209c652e-705b-4065-99a3-5f1842a8f21e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252c4-c059-4390-9d38-829ed100cec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45247288-6a0f-4110-9ec1-aa0e9d7995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c652e-705b-4065-99a3-5f1842a8f21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b96a490-8a0e-4817-bb3c-89e98c50cae7}" ma:internalName="TaxCatchAll" ma:showField="CatchAllData" ma:web="209c652e-705b-4065-99a3-5f1842a8f2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5F5FA7-51C2-4460-AD5E-44EAA88D0E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6ADCDD-A55B-4A13-AE20-2504A51F7511}">
  <ds:schemaRefs>
    <ds:schemaRef ds:uri="http://purl.org/dc/terms/"/>
    <ds:schemaRef ds:uri="http://www.w3.org/XML/1998/namespace"/>
    <ds:schemaRef ds:uri="209c652e-705b-4065-99a3-5f1842a8f21e"/>
    <ds:schemaRef ds:uri="http://schemas.microsoft.com/office/2006/documentManagement/types"/>
    <ds:schemaRef ds:uri="813252c4-c059-4390-9d38-829ed100cec8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126929C-961E-403C-B243-435BE5051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3252c4-c059-4390-9d38-829ed100cec8"/>
    <ds:schemaRef ds:uri="209c652e-705b-4065-99a3-5f1842a8f2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narfu_presentation</Template>
  <TotalTime>2760</TotalTime>
  <Words>489</Words>
  <Application>Microsoft Office PowerPoint</Application>
  <PresentationFormat>Широкоэкранный</PresentationFormat>
  <Paragraphs>89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Cambria</vt:lpstr>
      <vt:lpstr>narfu_presentation</vt:lpstr>
      <vt:lpstr>Разработка методики определения дефектов пиломатериалов на изображениях с использованием глубокого обучения</vt:lpstr>
      <vt:lpstr>Цель и задачи проекта</vt:lpstr>
      <vt:lpstr>Актуальность</vt:lpstr>
      <vt:lpstr>Критерии создания набора данных</vt:lpstr>
      <vt:lpstr>Критерии создания набора данных (классы дефектов)</vt:lpstr>
      <vt:lpstr>Критерии создания набора данных (размеченные классы дефектов)</vt:lpstr>
      <vt:lpstr>Описание набора данных</vt:lpstr>
      <vt:lpstr>Изменения проводимые на набора данных</vt:lpstr>
      <vt:lpstr>Обучение модели на основе YOLACT</vt:lpstr>
      <vt:lpstr>Обучение модели на основе YOLOv8s-seg</vt:lpstr>
      <vt:lpstr>Интеграция моделей в приложение</vt:lpstr>
      <vt:lpstr>Демонстрация работы приложения</vt:lpstr>
      <vt:lpstr>Заключение</vt:lpstr>
      <vt:lpstr>Презентация PowerPoint</vt:lpstr>
      <vt:lpstr>Итоговая структура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Воловик Ольга Анатольевна</dc:creator>
  <cp:lastModifiedBy>Valery Balakishiev</cp:lastModifiedBy>
  <cp:revision>183</cp:revision>
  <dcterms:created xsi:type="dcterms:W3CDTF">2017-12-26T07:44:00Z</dcterms:created>
  <dcterms:modified xsi:type="dcterms:W3CDTF">2024-04-24T17:32:23Z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0x010100CCCA28E1DA044F4493EED4376054CEFC</vt:lpwstr>
  </property>
</Properties>
</file>